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324" r:id="rId2"/>
    <p:sldId id="276" r:id="rId3"/>
    <p:sldId id="264" r:id="rId4"/>
    <p:sldId id="260" r:id="rId5"/>
    <p:sldId id="337" r:id="rId6"/>
    <p:sldId id="340" r:id="rId7"/>
    <p:sldId id="343" r:id="rId8"/>
    <p:sldId id="341" r:id="rId9"/>
    <p:sldId id="342" r:id="rId10"/>
    <p:sldId id="338" r:id="rId11"/>
    <p:sldId id="339" r:id="rId12"/>
    <p:sldId id="336" r:id="rId13"/>
  </p:sldIdLst>
  <p:sldSz cx="12192000" cy="6858000"/>
  <p:notesSz cx="6858000" cy="9144000"/>
  <p:embeddedFontLst>
    <p:embeddedFont>
      <p:font typeface="思源黑体 CN Bold" panose="02010600030101010101" charset="-122"/>
      <p:bold r:id="rId15"/>
    </p:embeddedFont>
    <p:embeddedFont>
      <p:font typeface="思源黑体 CN Light" panose="02010600030101010101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微软雅黑" panose="020B0503020204020204" pitchFamily="34" charset="-122"/>
      <p:regular r:id="rId21"/>
      <p:bold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9">
          <p15:clr>
            <a:srgbClr val="A4A3A4"/>
          </p15:clr>
        </p15:guide>
        <p15:guide id="2" orient="horz" pos="4060">
          <p15:clr>
            <a:srgbClr val="A4A3A4"/>
          </p15:clr>
        </p15:guide>
        <p15:guide id="3" pos="740">
          <p15:clr>
            <a:srgbClr val="A4A3A4"/>
          </p15:clr>
        </p15:guide>
        <p15:guide id="4" pos="6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F24"/>
    <a:srgbClr val="031021"/>
    <a:srgbClr val="172C41"/>
    <a:srgbClr val="060C22"/>
    <a:srgbClr val="192E43"/>
    <a:srgbClr val="F2F2F2"/>
    <a:srgbClr val="D94134"/>
    <a:srgbClr val="858789"/>
    <a:srgbClr val="898B8F"/>
    <a:srgbClr val="2A0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4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" y="274"/>
      </p:cViewPr>
      <p:guideLst>
        <p:guide orient="horz" pos="1039"/>
        <p:guide orient="horz" pos="4060"/>
        <p:guide pos="740"/>
        <p:guide pos="6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5EE11-ED85-44B4-8B87-A945AB80CD0F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520E9-B1A1-4137-9147-91D00DE4E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62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981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67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5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01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5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064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3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96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060C22"/>
            </a:gs>
            <a:gs pos="5000">
              <a:srgbClr val="172C41"/>
            </a:gs>
          </a:gsLst>
          <a:path path="rect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4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1011823-2B56-4BC2-8655-478D20744F44}"/>
              </a:ext>
            </a:extLst>
          </p:cNvPr>
          <p:cNvGrpSpPr/>
          <p:nvPr/>
        </p:nvGrpSpPr>
        <p:grpSpPr>
          <a:xfrm>
            <a:off x="2431289" y="489490"/>
            <a:ext cx="7400445" cy="4840521"/>
            <a:chOff x="2276215" y="329689"/>
            <a:chExt cx="7400445" cy="484052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AD6E8CB-7512-40A3-8B7E-91B37A7E7E3E}"/>
                </a:ext>
              </a:extLst>
            </p:cNvPr>
            <p:cNvSpPr txBox="1"/>
            <p:nvPr/>
          </p:nvSpPr>
          <p:spPr>
            <a:xfrm>
              <a:off x="2276215" y="1390793"/>
              <a:ext cx="74004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[</a:t>
              </a:r>
              <a:r>
                <a:rPr lang="zh-CN" altLang="en-US" sz="5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图像风格迁移实例介绍</a:t>
              </a:r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]</a:t>
              </a:r>
              <a:endParaRPr lang="zh-CN" altLang="en-US" sz="5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B1808D6-A52D-4AB1-B4D4-9DFB5C45ED9F}"/>
                </a:ext>
              </a:extLst>
            </p:cNvPr>
            <p:cNvSpPr txBox="1"/>
            <p:nvPr/>
          </p:nvSpPr>
          <p:spPr>
            <a:xfrm>
              <a:off x="3532440" y="3786666"/>
              <a:ext cx="55510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54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Style-Transfer</a:t>
              </a:r>
              <a:endParaRPr lang="zh-CN" altLang="en-US" sz="5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4850444-E5C1-41E9-9312-75EAFDEF1E00}"/>
                </a:ext>
              </a:extLst>
            </p:cNvPr>
            <p:cNvSpPr txBox="1"/>
            <p:nvPr/>
          </p:nvSpPr>
          <p:spPr>
            <a:xfrm>
              <a:off x="5010046" y="4800878"/>
              <a:ext cx="2136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汇报人：林超超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D525792-7615-4832-90D7-2EA54207F381}"/>
                </a:ext>
              </a:extLst>
            </p:cNvPr>
            <p:cNvSpPr txBox="1"/>
            <p:nvPr/>
          </p:nvSpPr>
          <p:spPr>
            <a:xfrm>
              <a:off x="3306497" y="329689"/>
              <a:ext cx="619827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66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Python</a:t>
              </a:r>
              <a:r>
                <a:rPr lang="zh-CN" altLang="en-US" sz="66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大作业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74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B98527-B66F-4032-BE02-590CA8D673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8"/>
          <a:stretch/>
        </p:blipFill>
        <p:spPr>
          <a:xfrm>
            <a:off x="0" y="0"/>
            <a:ext cx="12192000" cy="4965402"/>
          </a:xfrm>
          <a:prstGeom prst="rect">
            <a:avLst/>
          </a:prstGeom>
        </p:spPr>
      </p:pic>
      <p:sp>
        <p:nvSpPr>
          <p:cNvPr id="42" name="文本框 401">
            <a:extLst>
              <a:ext uri="{FF2B5EF4-FFF2-40B4-BE49-F238E27FC236}">
                <a16:creationId xmlns:a16="http://schemas.microsoft.com/office/drawing/2014/main" id="{2493DFD5-BD5D-44B8-9959-F75AD5E34015}"/>
              </a:ext>
            </a:extLst>
          </p:cNvPr>
          <p:cNvSpPr txBox="1"/>
          <p:nvPr/>
        </p:nvSpPr>
        <p:spPr>
          <a:xfrm>
            <a:off x="5601921" y="439047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结果</a:t>
            </a:r>
          </a:p>
        </p:txBody>
      </p:sp>
      <p:sp>
        <p:nvSpPr>
          <p:cNvPr id="43" name="文本框 401">
            <a:extLst>
              <a:ext uri="{FF2B5EF4-FFF2-40B4-BE49-F238E27FC236}">
                <a16:creationId xmlns:a16="http://schemas.microsoft.com/office/drawing/2014/main" id="{E9CD4684-E55E-4BD5-97A8-863CF6899FA2}"/>
              </a:ext>
            </a:extLst>
          </p:cNvPr>
          <p:cNvSpPr txBox="1"/>
          <p:nvPr/>
        </p:nvSpPr>
        <p:spPr>
          <a:xfrm>
            <a:off x="5131632" y="3870027"/>
            <a:ext cx="2575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THREE</a:t>
            </a:r>
            <a:endParaRPr lang="zh-CN" altLang="en-US" sz="28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785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993127" cy="1279190"/>
            <a:chOff x="650680" y="1963846"/>
            <a:chExt cx="2993127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9931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01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风格迁移结果展示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8D712FB-8867-4A71-8714-1434C61B17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16" y="1198463"/>
            <a:ext cx="3116592" cy="17530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B13013-8AD3-46D3-8D33-CF4E43B7B6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8" y="2127201"/>
            <a:ext cx="3020434" cy="2071771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00A75A63-1578-4F8B-9AC4-56476AE6F3D8}"/>
              </a:ext>
            </a:extLst>
          </p:cNvPr>
          <p:cNvSpPr txBox="1"/>
          <p:nvPr/>
        </p:nvSpPr>
        <p:spPr>
          <a:xfrm flipH="1">
            <a:off x="3898721" y="1915640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959AA4-FC93-4CC8-AB43-6DDC06A968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10" y="1198462"/>
            <a:ext cx="2629622" cy="1753081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C6904B49-7F6D-4BD5-BF03-D266B5AF5184}"/>
              </a:ext>
            </a:extLst>
          </p:cNvPr>
          <p:cNvSpPr txBox="1"/>
          <p:nvPr/>
        </p:nvSpPr>
        <p:spPr>
          <a:xfrm flipH="1">
            <a:off x="7688830" y="1703814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A50B52-A1B0-498C-A1BE-E9D79AF341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63" y="4113469"/>
            <a:ext cx="3142246" cy="210792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703658-D828-4A57-8636-98DF577A1D1B}"/>
              </a:ext>
            </a:extLst>
          </p:cNvPr>
          <p:cNvSpPr txBox="1"/>
          <p:nvPr/>
        </p:nvSpPr>
        <p:spPr>
          <a:xfrm flipH="1">
            <a:off x="3854792" y="4718643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B4BE47-AA70-4C6C-ABB7-4DB63AD823A7}"/>
              </a:ext>
            </a:extLst>
          </p:cNvPr>
          <p:cNvSpPr txBox="1"/>
          <p:nvPr/>
        </p:nvSpPr>
        <p:spPr>
          <a:xfrm flipH="1">
            <a:off x="7699896" y="4718643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7AF90C-8EDE-4B48-83BE-CA92ECA78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10" y="4165618"/>
            <a:ext cx="2629623" cy="17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1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AD6E8CB-7512-40A3-8B7E-91B37A7E7E3E}"/>
              </a:ext>
            </a:extLst>
          </p:cNvPr>
          <p:cNvSpPr txBox="1"/>
          <p:nvPr/>
        </p:nvSpPr>
        <p:spPr>
          <a:xfrm>
            <a:off x="2507032" y="1024991"/>
            <a:ext cx="717792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106887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 dir="ou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B98527-B66F-4032-BE02-590CA8D673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8"/>
          <a:stretch/>
        </p:blipFill>
        <p:spPr>
          <a:xfrm>
            <a:off x="0" y="0"/>
            <a:ext cx="12192000" cy="4965402"/>
          </a:xfrm>
          <a:prstGeom prst="rect">
            <a:avLst/>
          </a:prstGeom>
        </p:spPr>
      </p:pic>
      <p:sp>
        <p:nvSpPr>
          <p:cNvPr id="42" name="文本框 401">
            <a:extLst>
              <a:ext uri="{FF2B5EF4-FFF2-40B4-BE49-F238E27FC236}">
                <a16:creationId xmlns:a16="http://schemas.microsoft.com/office/drawing/2014/main" id="{2493DFD5-BD5D-44B8-9959-F75AD5E34015}"/>
              </a:ext>
            </a:extLst>
          </p:cNvPr>
          <p:cNvSpPr txBox="1"/>
          <p:nvPr/>
        </p:nvSpPr>
        <p:spPr>
          <a:xfrm>
            <a:off x="5601921" y="439047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简介</a:t>
            </a:r>
          </a:p>
        </p:txBody>
      </p:sp>
      <p:sp>
        <p:nvSpPr>
          <p:cNvPr id="43" name="文本框 401">
            <a:extLst>
              <a:ext uri="{FF2B5EF4-FFF2-40B4-BE49-F238E27FC236}">
                <a16:creationId xmlns:a16="http://schemas.microsoft.com/office/drawing/2014/main" id="{E9CD4684-E55E-4BD5-97A8-863CF6899FA2}"/>
              </a:ext>
            </a:extLst>
          </p:cNvPr>
          <p:cNvSpPr txBox="1"/>
          <p:nvPr/>
        </p:nvSpPr>
        <p:spPr>
          <a:xfrm>
            <a:off x="5131632" y="3870027"/>
            <a:ext cx="2125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ONE</a:t>
            </a:r>
            <a:endParaRPr lang="zh-CN" altLang="en-US" sz="28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0F05DCA-0910-416B-BE47-F07EE034D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03" y="2382034"/>
            <a:ext cx="2671641" cy="200373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672234" y="1906424"/>
            <a:ext cx="3540426" cy="3157228"/>
            <a:chOff x="1183469" y="2409371"/>
            <a:chExt cx="5559475" cy="3331023"/>
          </a:xfrm>
        </p:grpSpPr>
        <p:grpSp>
          <p:nvGrpSpPr>
            <p:cNvPr id="19" name="组合 18"/>
            <p:cNvGrpSpPr/>
            <p:nvPr/>
          </p:nvGrpSpPr>
          <p:grpSpPr>
            <a:xfrm>
              <a:off x="1386250" y="2409371"/>
              <a:ext cx="5356694" cy="3121262"/>
              <a:chOff x="2487671" y="2355597"/>
              <a:chExt cx="6637280" cy="386744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2487671" y="3059919"/>
                <a:ext cx="703558" cy="2468487"/>
                <a:chOff x="2487671" y="3059919"/>
                <a:chExt cx="703558" cy="2468487"/>
              </a:xfrm>
            </p:grpSpPr>
            <p:grpSp>
              <p:nvGrpSpPr>
                <p:cNvPr id="125" name="组合 124"/>
                <p:cNvGrpSpPr/>
                <p:nvPr/>
              </p:nvGrpSpPr>
              <p:grpSpPr>
                <a:xfrm>
                  <a:off x="2487671" y="3059919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26" name="矩形 125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27" name="直接连接符 126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8" name="直接连接符 127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29" name="组合 128"/>
                <p:cNvGrpSpPr/>
                <p:nvPr/>
              </p:nvGrpSpPr>
              <p:grpSpPr>
                <a:xfrm>
                  <a:off x="2840600" y="3412337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30" name="矩形 129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31" name="直接连接符 130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2" name="直接连接符 131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33" name="组合 132"/>
                <p:cNvGrpSpPr/>
                <p:nvPr/>
              </p:nvGrpSpPr>
              <p:grpSpPr>
                <a:xfrm>
                  <a:off x="2487671" y="3765776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34" name="矩形 133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35" name="直接连接符 134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6" name="直接连接符 135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61" name="组合 160"/>
                <p:cNvGrpSpPr/>
                <p:nvPr/>
              </p:nvGrpSpPr>
              <p:grpSpPr>
                <a:xfrm>
                  <a:off x="2840600" y="4118481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62" name="矩形 161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63" name="直接连接符 162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4" name="直接连接符 163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65" name="组合 164"/>
                <p:cNvGrpSpPr/>
                <p:nvPr/>
              </p:nvGrpSpPr>
              <p:grpSpPr>
                <a:xfrm>
                  <a:off x="2487671" y="4471920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66" name="矩形 165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67" name="直接连接符 166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8" name="直接连接符 167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69" name="组合 168"/>
                <p:cNvGrpSpPr/>
                <p:nvPr/>
              </p:nvGrpSpPr>
              <p:grpSpPr>
                <a:xfrm>
                  <a:off x="2840600" y="4824338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70" name="矩形 169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71" name="直接连接符 170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2" name="直接连接符 171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73" name="组合 172"/>
                <p:cNvGrpSpPr/>
                <p:nvPr/>
              </p:nvGrpSpPr>
              <p:grpSpPr>
                <a:xfrm>
                  <a:off x="2487671" y="5177777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74" name="矩形 173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75" name="直接连接符 174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直接连接符 175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8418118" y="3053569"/>
                <a:ext cx="703558" cy="2468487"/>
                <a:chOff x="6696814" y="3059919"/>
                <a:chExt cx="703558" cy="2468487"/>
              </a:xfrm>
            </p:grpSpPr>
            <p:grpSp>
              <p:nvGrpSpPr>
                <p:cNvPr id="181" name="组合 180"/>
                <p:cNvGrpSpPr/>
                <p:nvPr/>
              </p:nvGrpSpPr>
              <p:grpSpPr>
                <a:xfrm>
                  <a:off x="6696814" y="3059919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82" name="矩形 181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83" name="直接连接符 182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4" name="直接连接符 183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85" name="组合 184"/>
                <p:cNvGrpSpPr/>
                <p:nvPr/>
              </p:nvGrpSpPr>
              <p:grpSpPr>
                <a:xfrm>
                  <a:off x="7049743" y="3412337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86" name="矩形 185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87" name="直接连接符 186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8" name="直接连接符 187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89" name="组合 188"/>
                <p:cNvGrpSpPr/>
                <p:nvPr/>
              </p:nvGrpSpPr>
              <p:grpSpPr>
                <a:xfrm>
                  <a:off x="6696814" y="3765776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90" name="矩形 189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91" name="直接连接符 190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2" name="直接连接符 191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93" name="组合 192"/>
                <p:cNvGrpSpPr/>
                <p:nvPr/>
              </p:nvGrpSpPr>
              <p:grpSpPr>
                <a:xfrm>
                  <a:off x="7049743" y="4118481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94" name="矩形 193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95" name="直接连接符 194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6" name="直接连接符 195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97" name="组合 196"/>
                <p:cNvGrpSpPr/>
                <p:nvPr/>
              </p:nvGrpSpPr>
              <p:grpSpPr>
                <a:xfrm>
                  <a:off x="6696814" y="4471920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198" name="矩形 197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99" name="直接连接符 198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0" name="直接连接符 199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01" name="组合 200"/>
                <p:cNvGrpSpPr/>
                <p:nvPr/>
              </p:nvGrpSpPr>
              <p:grpSpPr>
                <a:xfrm>
                  <a:off x="7049743" y="4824338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202" name="矩形 201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203" name="直接连接符 202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4" name="直接连接符 203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05" name="组合 204"/>
                <p:cNvGrpSpPr/>
                <p:nvPr/>
              </p:nvGrpSpPr>
              <p:grpSpPr>
                <a:xfrm>
                  <a:off x="6696814" y="5177777"/>
                  <a:ext cx="350629" cy="350629"/>
                  <a:chOff x="2457450" y="2928938"/>
                  <a:chExt cx="890587" cy="890587"/>
                </a:xfrm>
              </p:grpSpPr>
              <p:sp>
                <p:nvSpPr>
                  <p:cNvPr id="206" name="矩形 205"/>
                  <p:cNvSpPr/>
                  <p:nvPr/>
                </p:nvSpPr>
                <p:spPr>
                  <a:xfrm>
                    <a:off x="2457450" y="2928938"/>
                    <a:ext cx="885825" cy="885825"/>
                  </a:xfrm>
                  <a:prstGeom prst="rect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207" name="直接连接符 206"/>
                  <p:cNvCxnSpPr/>
                  <p:nvPr/>
                </p:nvCxnSpPr>
                <p:spPr>
                  <a:xfrm>
                    <a:off x="2457450" y="2928938"/>
                    <a:ext cx="890587" cy="890587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8" name="直接连接符 207"/>
                  <p:cNvCxnSpPr/>
                  <p:nvPr/>
                </p:nvCxnSpPr>
                <p:spPr>
                  <a:xfrm flipH="1">
                    <a:off x="2462213" y="2928938"/>
                    <a:ext cx="881063" cy="885825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18" name="组合 17"/>
              <p:cNvGrpSpPr/>
              <p:nvPr/>
            </p:nvGrpSpPr>
            <p:grpSpPr>
              <a:xfrm>
                <a:off x="2490740" y="2355597"/>
                <a:ext cx="6634211" cy="701512"/>
                <a:chOff x="2490740" y="2355597"/>
                <a:chExt cx="6634211" cy="701512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2490740" y="2355597"/>
                  <a:ext cx="4538711" cy="701512"/>
                  <a:chOff x="2490740" y="2355597"/>
                  <a:chExt cx="4538711" cy="701512"/>
                </a:xfrm>
              </p:grpSpPr>
              <p:grpSp>
                <p:nvGrpSpPr>
                  <p:cNvPr id="9" name="组合 8"/>
                  <p:cNvGrpSpPr/>
                  <p:nvPr/>
                </p:nvGrpSpPr>
                <p:grpSpPr>
                  <a:xfrm>
                    <a:off x="2490740" y="2355597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" name="矩形 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4" name="直接连接符 3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76" name="直接连接符 75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89" name="组合 88"/>
                  <p:cNvGrpSpPr/>
                  <p:nvPr/>
                </p:nvGrpSpPr>
                <p:grpSpPr>
                  <a:xfrm>
                    <a:off x="2840600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90" name="矩形 8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91" name="直接连接符 9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92" name="直接连接符 9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93" name="组合 92"/>
                  <p:cNvGrpSpPr/>
                  <p:nvPr/>
                </p:nvGrpSpPr>
                <p:grpSpPr>
                  <a:xfrm>
                    <a:off x="3188413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94" name="矩形 93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95" name="直接连接符 94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96" name="直接连接符 95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09" name="组合 108"/>
                  <p:cNvGrpSpPr/>
                  <p:nvPr/>
                </p:nvGrpSpPr>
                <p:grpSpPr>
                  <a:xfrm>
                    <a:off x="3540318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10" name="矩形 10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" name="直接连接符 11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13" name="组合 112"/>
                  <p:cNvGrpSpPr/>
                  <p:nvPr/>
                </p:nvGrpSpPr>
                <p:grpSpPr>
                  <a:xfrm>
                    <a:off x="388813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14" name="矩形 113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17" name="组合 116"/>
                  <p:cNvGrpSpPr/>
                  <p:nvPr/>
                </p:nvGrpSpPr>
                <p:grpSpPr>
                  <a:xfrm>
                    <a:off x="4235945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18" name="矩形 117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4583758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22" name="矩形 12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23" name="直接连接符 122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24" name="直接连接符 123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37" name="组合 136"/>
                  <p:cNvGrpSpPr/>
                  <p:nvPr/>
                </p:nvGrpSpPr>
                <p:grpSpPr>
                  <a:xfrm>
                    <a:off x="4935664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38" name="矩形 137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39" name="直接连接符 138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40" name="直接连接符 139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41" name="组合 140"/>
                  <p:cNvGrpSpPr/>
                  <p:nvPr/>
                </p:nvGrpSpPr>
                <p:grpSpPr>
                  <a:xfrm>
                    <a:off x="5283477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43" name="直接连接符 142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44" name="直接连接符 143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45" name="组合 144"/>
                  <p:cNvGrpSpPr/>
                  <p:nvPr/>
                </p:nvGrpSpPr>
                <p:grpSpPr>
                  <a:xfrm>
                    <a:off x="5635382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46" name="矩形 145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47" name="直接连接符 146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48" name="直接连接符 147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49" name="组合 148"/>
                  <p:cNvGrpSpPr/>
                  <p:nvPr/>
                </p:nvGrpSpPr>
                <p:grpSpPr>
                  <a:xfrm>
                    <a:off x="5983196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50" name="矩形 14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51" name="直接连接符 15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52" name="直接连接符 15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53" name="组合 152"/>
                  <p:cNvGrpSpPr/>
                  <p:nvPr/>
                </p:nvGrpSpPr>
                <p:grpSpPr>
                  <a:xfrm>
                    <a:off x="6331009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54" name="矩形 153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55" name="直接连接符 154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56" name="直接连接符 155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157" name="组合 156"/>
                  <p:cNvGrpSpPr/>
                  <p:nvPr/>
                </p:nvGrpSpPr>
                <p:grpSpPr>
                  <a:xfrm>
                    <a:off x="667882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158" name="矩形 157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159" name="直接连接符 158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60" name="直接连接符 159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7031164" y="2358666"/>
                  <a:ext cx="2093787" cy="698443"/>
                  <a:chOff x="9755314" y="2358666"/>
                  <a:chExt cx="2093787" cy="698443"/>
                </a:xfrm>
              </p:grpSpPr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9755314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95" name="矩形 294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96" name="直接连接符 295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97" name="直接连接符 296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10103127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92" name="矩形 29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93" name="直接连接符 292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94" name="直接连接符 293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10455032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89" name="矩形 288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90" name="直接连接符 289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91" name="直接连接符 290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77" name="组合 276"/>
                  <p:cNvGrpSpPr/>
                  <p:nvPr/>
                </p:nvGrpSpPr>
                <p:grpSpPr>
                  <a:xfrm>
                    <a:off x="10802846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86" name="矩形 285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87" name="直接连接符 286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88" name="直接连接符 287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78" name="组合 277"/>
                  <p:cNvGrpSpPr/>
                  <p:nvPr/>
                </p:nvGrpSpPr>
                <p:grpSpPr>
                  <a:xfrm>
                    <a:off x="11150659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83" name="矩形 282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84" name="直接连接符 283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85" name="直接连接符 284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79" name="组合 278"/>
                  <p:cNvGrpSpPr/>
                  <p:nvPr/>
                </p:nvGrpSpPr>
                <p:grpSpPr>
                  <a:xfrm>
                    <a:off x="1149847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80" name="矩形 27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81" name="直接连接符 28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82" name="直接连接符 28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</p:grpSp>
          <p:grpSp>
            <p:nvGrpSpPr>
              <p:cNvPr id="17" name="组合 16"/>
              <p:cNvGrpSpPr/>
              <p:nvPr/>
            </p:nvGrpSpPr>
            <p:grpSpPr>
              <a:xfrm>
                <a:off x="2490740" y="5515409"/>
                <a:ext cx="6634211" cy="707628"/>
                <a:chOff x="2490740" y="5515409"/>
                <a:chExt cx="6634211" cy="707628"/>
              </a:xfrm>
            </p:grpSpPr>
            <p:grpSp>
              <p:nvGrpSpPr>
                <p:cNvPr id="213" name="组合 212"/>
                <p:cNvGrpSpPr/>
                <p:nvPr/>
              </p:nvGrpSpPr>
              <p:grpSpPr>
                <a:xfrm flipV="1">
                  <a:off x="2490740" y="5521525"/>
                  <a:ext cx="4538711" cy="701512"/>
                  <a:chOff x="2490740" y="2355597"/>
                  <a:chExt cx="4538711" cy="701512"/>
                </a:xfrm>
              </p:grpSpPr>
              <p:grpSp>
                <p:nvGrpSpPr>
                  <p:cNvPr id="214" name="组合 213"/>
                  <p:cNvGrpSpPr/>
                  <p:nvPr/>
                </p:nvGrpSpPr>
                <p:grpSpPr>
                  <a:xfrm>
                    <a:off x="2490740" y="2355597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63" name="矩形 262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64" name="直接连接符 263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65" name="直接连接符 264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15" name="组合 214"/>
                  <p:cNvGrpSpPr/>
                  <p:nvPr/>
                </p:nvGrpSpPr>
                <p:grpSpPr>
                  <a:xfrm>
                    <a:off x="2840600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60" name="矩形 25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61" name="直接连接符 26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62" name="直接连接符 26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16" name="组合 215"/>
                  <p:cNvGrpSpPr/>
                  <p:nvPr/>
                </p:nvGrpSpPr>
                <p:grpSpPr>
                  <a:xfrm>
                    <a:off x="3188413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57" name="矩形 256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58" name="直接连接符 257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59" name="直接连接符 258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17" name="组合 216"/>
                  <p:cNvGrpSpPr/>
                  <p:nvPr/>
                </p:nvGrpSpPr>
                <p:grpSpPr>
                  <a:xfrm>
                    <a:off x="3540318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54" name="矩形 253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55" name="直接连接符 254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56" name="直接连接符 255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18" name="组合 217"/>
                  <p:cNvGrpSpPr/>
                  <p:nvPr/>
                </p:nvGrpSpPr>
                <p:grpSpPr>
                  <a:xfrm>
                    <a:off x="388813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51" name="矩形 250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52" name="直接连接符 251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53" name="直接连接符 252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19" name="组合 218"/>
                  <p:cNvGrpSpPr/>
                  <p:nvPr/>
                </p:nvGrpSpPr>
                <p:grpSpPr>
                  <a:xfrm>
                    <a:off x="4235945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48" name="矩形 247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49" name="直接连接符 248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50" name="直接连接符 249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0" name="组合 219"/>
                  <p:cNvGrpSpPr/>
                  <p:nvPr/>
                </p:nvGrpSpPr>
                <p:grpSpPr>
                  <a:xfrm>
                    <a:off x="4583758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45" name="矩形 244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46" name="直接连接符 245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47" name="直接连接符 246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1" name="组合 220"/>
                  <p:cNvGrpSpPr/>
                  <p:nvPr/>
                </p:nvGrpSpPr>
                <p:grpSpPr>
                  <a:xfrm>
                    <a:off x="4935664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42" name="矩形 24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43" name="直接连接符 242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44" name="直接连接符 243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83477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39" name="矩形 238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40" name="直接连接符 239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41" name="直接连接符 240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5635382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36" name="矩形 235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37" name="直接连接符 236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38" name="直接连接符 237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5983196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33" name="矩形 232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34" name="直接连接符 233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35" name="直接连接符 234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6331009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30" name="矩形 229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31" name="直接连接符 230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32" name="直接连接符 231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667882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227" name="矩形 226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228" name="直接连接符 227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229" name="直接连接符 228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319" name="组合 318"/>
                <p:cNvGrpSpPr/>
                <p:nvPr/>
              </p:nvGrpSpPr>
              <p:grpSpPr>
                <a:xfrm flipV="1">
                  <a:off x="7031164" y="5515409"/>
                  <a:ext cx="2093787" cy="698443"/>
                  <a:chOff x="9755314" y="2358666"/>
                  <a:chExt cx="2093787" cy="698443"/>
                </a:xfrm>
              </p:grpSpPr>
              <p:grpSp>
                <p:nvGrpSpPr>
                  <p:cNvPr id="320" name="组合 319"/>
                  <p:cNvGrpSpPr/>
                  <p:nvPr/>
                </p:nvGrpSpPr>
                <p:grpSpPr>
                  <a:xfrm>
                    <a:off x="9755314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41" name="矩形 340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42" name="直接连接符 341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43" name="直接连接符 342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321" name="组合 320"/>
                  <p:cNvGrpSpPr/>
                  <p:nvPr/>
                </p:nvGrpSpPr>
                <p:grpSpPr>
                  <a:xfrm>
                    <a:off x="10103127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38" name="矩形 337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39" name="直接连接符 338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40" name="直接连接符 339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322" name="组合 321"/>
                  <p:cNvGrpSpPr/>
                  <p:nvPr/>
                </p:nvGrpSpPr>
                <p:grpSpPr>
                  <a:xfrm>
                    <a:off x="10455032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35" name="矩形 334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36" name="直接连接符 335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37" name="直接连接符 336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323" name="组合 322"/>
                  <p:cNvGrpSpPr/>
                  <p:nvPr/>
                </p:nvGrpSpPr>
                <p:grpSpPr>
                  <a:xfrm>
                    <a:off x="10802846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32" name="矩形 331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33" name="直接连接符 332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34" name="直接连接符 333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324" name="组合 323"/>
                  <p:cNvGrpSpPr/>
                  <p:nvPr/>
                </p:nvGrpSpPr>
                <p:grpSpPr>
                  <a:xfrm>
                    <a:off x="11150659" y="2706480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29" name="矩形 328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30" name="直接连接符 329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31" name="直接连接符 330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grpSp>
                <p:nvGrpSpPr>
                  <p:cNvPr id="325" name="组合 324"/>
                  <p:cNvGrpSpPr/>
                  <p:nvPr/>
                </p:nvGrpSpPr>
                <p:grpSpPr>
                  <a:xfrm>
                    <a:off x="11498472" y="2358666"/>
                    <a:ext cx="350629" cy="350629"/>
                    <a:chOff x="2457450" y="2928938"/>
                    <a:chExt cx="890587" cy="890587"/>
                  </a:xfrm>
                </p:grpSpPr>
                <p:sp>
                  <p:nvSpPr>
                    <p:cNvPr id="326" name="矩形 325"/>
                    <p:cNvSpPr/>
                    <p:nvPr/>
                  </p:nvSpPr>
                  <p:spPr>
                    <a:xfrm>
                      <a:off x="2457450" y="2928938"/>
                      <a:ext cx="885825" cy="885825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cxnSp>
                  <p:nvCxnSpPr>
                    <p:cNvPr id="327" name="直接连接符 326"/>
                    <p:cNvCxnSpPr/>
                    <p:nvPr/>
                  </p:nvCxnSpPr>
                  <p:spPr>
                    <a:xfrm>
                      <a:off x="2457450" y="2928938"/>
                      <a:ext cx="890587" cy="890587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328" name="直接连接符 327"/>
                    <p:cNvCxnSpPr/>
                    <p:nvPr/>
                  </p:nvCxnSpPr>
                  <p:spPr>
                    <a:xfrm flipH="1">
                      <a:off x="2462213" y="2928938"/>
                      <a:ext cx="881063" cy="8858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bg1">
                          <a:alpha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</p:grpSp>
        </p:grpSp>
        <p:grpSp>
          <p:nvGrpSpPr>
            <p:cNvPr id="344" name="组合 343"/>
            <p:cNvGrpSpPr/>
            <p:nvPr/>
          </p:nvGrpSpPr>
          <p:grpSpPr>
            <a:xfrm>
              <a:off x="5980441" y="2765490"/>
              <a:ext cx="409142" cy="409142"/>
              <a:chOff x="2814405" y="2119805"/>
              <a:chExt cx="409142" cy="409142"/>
            </a:xfrm>
          </p:grpSpPr>
          <p:sp>
            <p:nvSpPr>
              <p:cNvPr id="345" name="椭圆 344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6" name="椭圆 345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47" name="组合 346"/>
            <p:cNvGrpSpPr/>
            <p:nvPr/>
          </p:nvGrpSpPr>
          <p:grpSpPr>
            <a:xfrm>
              <a:off x="3446791" y="2492440"/>
              <a:ext cx="409142" cy="409142"/>
              <a:chOff x="2814405" y="2119805"/>
              <a:chExt cx="409142" cy="409142"/>
            </a:xfrm>
          </p:grpSpPr>
          <p:sp>
            <p:nvSpPr>
              <p:cNvPr id="348" name="椭圆 347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椭圆 348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>
              <a:off x="1748619" y="4480897"/>
              <a:ext cx="409142" cy="409142"/>
              <a:chOff x="2814405" y="2119805"/>
              <a:chExt cx="409142" cy="409142"/>
            </a:xfrm>
          </p:grpSpPr>
          <p:sp>
            <p:nvSpPr>
              <p:cNvPr id="351" name="椭圆 350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2" name="椭圆 351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3" name="组合 352"/>
            <p:cNvGrpSpPr/>
            <p:nvPr/>
          </p:nvGrpSpPr>
          <p:grpSpPr>
            <a:xfrm>
              <a:off x="1183469" y="3344247"/>
              <a:ext cx="409142" cy="409142"/>
              <a:chOff x="2814405" y="2119805"/>
              <a:chExt cx="409142" cy="409142"/>
            </a:xfrm>
          </p:grpSpPr>
          <p:sp>
            <p:nvSpPr>
              <p:cNvPr id="354" name="椭圆 353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5" name="椭圆 354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6" name="组合 355"/>
            <p:cNvGrpSpPr/>
            <p:nvPr/>
          </p:nvGrpSpPr>
          <p:grpSpPr>
            <a:xfrm>
              <a:off x="4013029" y="5049312"/>
              <a:ext cx="409142" cy="409142"/>
              <a:chOff x="2814405" y="2119805"/>
              <a:chExt cx="409142" cy="409142"/>
            </a:xfrm>
          </p:grpSpPr>
          <p:sp>
            <p:nvSpPr>
              <p:cNvPr id="357" name="椭圆 356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8" name="椭圆 357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9" name="组合 358"/>
            <p:cNvGrpSpPr/>
            <p:nvPr/>
          </p:nvGrpSpPr>
          <p:grpSpPr>
            <a:xfrm>
              <a:off x="6253309" y="4195872"/>
              <a:ext cx="409142" cy="409142"/>
              <a:chOff x="2814405" y="2119805"/>
              <a:chExt cx="409142" cy="409142"/>
            </a:xfrm>
          </p:grpSpPr>
          <p:sp>
            <p:nvSpPr>
              <p:cNvPr id="360" name="椭圆 359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1" name="椭圆 360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2" name="组合 361"/>
            <p:cNvGrpSpPr/>
            <p:nvPr/>
          </p:nvGrpSpPr>
          <p:grpSpPr>
            <a:xfrm>
              <a:off x="2595709" y="5331252"/>
              <a:ext cx="409142" cy="409142"/>
              <a:chOff x="2814405" y="2119805"/>
              <a:chExt cx="409142" cy="409142"/>
            </a:xfrm>
          </p:grpSpPr>
          <p:sp>
            <p:nvSpPr>
              <p:cNvPr id="363" name="椭圆 362"/>
              <p:cNvSpPr/>
              <p:nvPr/>
            </p:nvSpPr>
            <p:spPr>
              <a:xfrm>
                <a:off x="2814405" y="2119805"/>
                <a:ext cx="409142" cy="40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4" name="椭圆 363"/>
              <p:cNvSpPr/>
              <p:nvPr/>
            </p:nvSpPr>
            <p:spPr>
              <a:xfrm>
                <a:off x="2984590" y="2289990"/>
                <a:ext cx="68772" cy="68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98" name="文本框 397"/>
          <p:cNvSpPr txBox="1"/>
          <p:nvPr/>
        </p:nvSpPr>
        <p:spPr>
          <a:xfrm flipH="1">
            <a:off x="5802890" y="1830473"/>
            <a:ext cx="59526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TensorFlow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Google Brain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基于</a:t>
            </a:r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DistBelief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进行研发的第二代人工智能学习系统，相对于深度学习基础架构</a:t>
            </a:r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DistBelief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进行了各方面的改进，不仅在性能上有显著改进，构架灵活性和可移植性也得到增强。</a:t>
            </a:r>
          </a:p>
        </p:txBody>
      </p:sp>
      <p:sp>
        <p:nvSpPr>
          <p:cNvPr id="401" name="文本框 400"/>
          <p:cNvSpPr txBox="1"/>
          <p:nvPr/>
        </p:nvSpPr>
        <p:spPr>
          <a:xfrm flipH="1">
            <a:off x="5795470" y="3573931"/>
            <a:ext cx="576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Tensor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：张量，换言之就是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维数组。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：流。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C6BD0A9F-4C10-4E3B-8F5E-A63B738327B1}"/>
              </a:ext>
            </a:extLst>
          </p:cNvPr>
          <p:cNvGrpSpPr/>
          <p:nvPr/>
        </p:nvGrpSpPr>
        <p:grpSpPr>
          <a:xfrm>
            <a:off x="4577827" y="-450682"/>
            <a:ext cx="3533531" cy="1304637"/>
            <a:chOff x="291209" y="1963846"/>
            <a:chExt cx="3533531" cy="1304637"/>
          </a:xfrm>
        </p:grpSpPr>
        <p:pic>
          <p:nvPicPr>
            <p:cNvPr id="407" name="图片 406">
              <a:extLst>
                <a:ext uri="{FF2B5EF4-FFF2-40B4-BE49-F238E27FC236}">
                  <a16:creationId xmlns:a16="http://schemas.microsoft.com/office/drawing/2014/main" id="{938DF4B2-94ED-497B-83EB-7090238B0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408" name="文本框 401">
              <a:extLst>
                <a:ext uri="{FF2B5EF4-FFF2-40B4-BE49-F238E27FC236}">
                  <a16:creationId xmlns:a16="http://schemas.microsoft.com/office/drawing/2014/main" id="{3540A927-215E-45FC-844D-5682328F7B89}"/>
                </a:ext>
              </a:extLst>
            </p:cNvPr>
            <p:cNvSpPr txBox="1"/>
            <p:nvPr/>
          </p:nvSpPr>
          <p:spPr>
            <a:xfrm>
              <a:off x="291209" y="2868373"/>
              <a:ext cx="3533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01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什么是</a:t>
              </a:r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TensorFlow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？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A65CEB2F-CC1A-4069-93F7-5A4E8BC7A3E9}"/>
              </a:ext>
            </a:extLst>
          </p:cNvPr>
          <p:cNvSpPr/>
          <p:nvPr/>
        </p:nvSpPr>
        <p:spPr>
          <a:xfrm>
            <a:off x="5784150" y="445764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Tensor+Flow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：张量从流图的一端流动到另一端的计算过程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/>
      <p:bldP spid="401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852063" cy="1279190"/>
            <a:chOff x="650680" y="1963846"/>
            <a:chExt cx="2852063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852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02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什么是风格迁移</a:t>
              </a:r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?</a:t>
              </a:r>
              <a:endParaRPr lang="zh-CN" altLang="en-US" sz="20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2A53B17D-10B4-4FC5-B794-379F60B516F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5" y="1079669"/>
            <a:ext cx="4325033" cy="492489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DE8AFDA7-F4EF-4202-99B2-E2566EE736E2}"/>
              </a:ext>
            </a:extLst>
          </p:cNvPr>
          <p:cNvSpPr txBox="1"/>
          <p:nvPr/>
        </p:nvSpPr>
        <p:spPr>
          <a:xfrm flipH="1">
            <a:off x="5232739" y="1079669"/>
            <a:ext cx="5952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图像风格迁移，是指利用算法学习著名画作的风格，然后再把这种风格应用到另外一张图片上的技术。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D712FB-8867-4A71-8714-1434C61B17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589" y="2281121"/>
            <a:ext cx="2256081" cy="12690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B13013-8AD3-46D3-8D33-CF4E43B7B6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589" y="4230843"/>
            <a:ext cx="2256082" cy="15474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A4A02A-67C1-4BDA-9A35-B99FB86620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58" y="1880665"/>
            <a:ext cx="4325033" cy="2564845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00A75A63-1578-4F8B-9AC4-56476AE6F3D8}"/>
              </a:ext>
            </a:extLst>
          </p:cNvPr>
          <p:cNvSpPr txBox="1"/>
          <p:nvPr/>
        </p:nvSpPr>
        <p:spPr>
          <a:xfrm flipH="1">
            <a:off x="6107100" y="3567339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959AA4-FC93-4CC8-AB43-6DDC06A96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52" y="4424700"/>
            <a:ext cx="2079675" cy="1386450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C6904B49-7F6D-4BD5-BF03-D266B5AF5184}"/>
              </a:ext>
            </a:extLst>
          </p:cNvPr>
          <p:cNvSpPr txBox="1"/>
          <p:nvPr/>
        </p:nvSpPr>
        <p:spPr>
          <a:xfrm flipH="1">
            <a:off x="7843740" y="4740141"/>
            <a:ext cx="46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8" grpId="0"/>
      <p:bldP spid="1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B98527-B66F-4032-BE02-590CA8D673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8"/>
          <a:stretch/>
        </p:blipFill>
        <p:spPr>
          <a:xfrm>
            <a:off x="0" y="0"/>
            <a:ext cx="12192000" cy="4965402"/>
          </a:xfrm>
          <a:prstGeom prst="rect">
            <a:avLst/>
          </a:prstGeom>
        </p:spPr>
      </p:pic>
      <p:sp>
        <p:nvSpPr>
          <p:cNvPr id="42" name="文本框 401">
            <a:extLst>
              <a:ext uri="{FF2B5EF4-FFF2-40B4-BE49-F238E27FC236}">
                <a16:creationId xmlns:a16="http://schemas.microsoft.com/office/drawing/2014/main" id="{2493DFD5-BD5D-44B8-9959-F75AD5E34015}"/>
              </a:ext>
            </a:extLst>
          </p:cNvPr>
          <p:cNvSpPr txBox="1"/>
          <p:nvPr/>
        </p:nvSpPr>
        <p:spPr>
          <a:xfrm>
            <a:off x="5601921" y="439047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代码</a:t>
            </a:r>
          </a:p>
        </p:txBody>
      </p:sp>
      <p:sp>
        <p:nvSpPr>
          <p:cNvPr id="43" name="文本框 401">
            <a:extLst>
              <a:ext uri="{FF2B5EF4-FFF2-40B4-BE49-F238E27FC236}">
                <a16:creationId xmlns:a16="http://schemas.microsoft.com/office/drawing/2014/main" id="{E9CD4684-E55E-4BD5-97A8-863CF6899FA2}"/>
              </a:ext>
            </a:extLst>
          </p:cNvPr>
          <p:cNvSpPr txBox="1"/>
          <p:nvPr/>
        </p:nvSpPr>
        <p:spPr>
          <a:xfrm>
            <a:off x="5131632" y="3870027"/>
            <a:ext cx="2181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TWO</a:t>
            </a:r>
            <a:endParaRPr lang="zh-CN" altLang="en-US" sz="28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33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403222" cy="1279190"/>
            <a:chOff x="650680" y="1963846"/>
            <a:chExt cx="2403222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403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01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图像处理模块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6371C894-72C4-42BE-8E0C-9BAA1428836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91" y="946314"/>
            <a:ext cx="5514087" cy="541328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76EEBC-E567-42BA-B9DF-FD408ABAE67C}"/>
              </a:ext>
            </a:extLst>
          </p:cNvPr>
          <p:cNvSpPr txBox="1"/>
          <p:nvPr/>
        </p:nvSpPr>
        <p:spPr>
          <a:xfrm flipH="1">
            <a:off x="7099425" y="2356949"/>
            <a:ext cx="4703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文件读写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tf.io.read_file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(filename): 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tf.io.write_file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(filename): 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编码解码</a:t>
            </a:r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tf.image.decode_jpeg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(image):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tf.image.encode_jpeg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(image):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尺寸调整</a:t>
            </a: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tf.image.resize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(image, size, method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endParaRPr lang="zh-CN" altLang="en-GB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50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698175" cy="1279190"/>
            <a:chOff x="650680" y="1963846"/>
            <a:chExt cx="2698175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698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02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模型初始化模块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B68EF02-E773-4A4F-A2E2-8C68501D8A1C}"/>
              </a:ext>
            </a:extLst>
          </p:cNvPr>
          <p:cNvSpPr txBox="1"/>
          <p:nvPr/>
        </p:nvSpPr>
        <p:spPr>
          <a:xfrm flipH="1">
            <a:off x="6939170" y="1329320"/>
            <a:ext cx="4703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本实例采用的是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VGG19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模型，直接加载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ImageNet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上预训练的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VGG19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模型，提取需要被用到的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VGG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层，并且用这些层创建新的模型。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6EEBC-E567-42BA-B9DF-FD408ABAE67C}"/>
              </a:ext>
            </a:extLst>
          </p:cNvPr>
          <p:cNvSpPr txBox="1"/>
          <p:nvPr/>
        </p:nvSpPr>
        <p:spPr>
          <a:xfrm flipH="1">
            <a:off x="6939170" y="3001766"/>
            <a:ext cx="470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风格迁移是使用卷积层的中间特征还原出对应这种特征的原始图像。</a:t>
            </a:r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10A91A-4F8F-4B1C-8DA2-E2E0ECBB8DB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40" y="1329320"/>
            <a:ext cx="5161373" cy="105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D5F6C5-5787-4FE5-AAAB-722F1F037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78" y="2852049"/>
            <a:ext cx="5113248" cy="16674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B69633-524A-4D4D-8F93-02CF34B5B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69" y="3869438"/>
            <a:ext cx="3407478" cy="25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7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403222" cy="1279190"/>
            <a:chOff x="650680" y="1963846"/>
            <a:chExt cx="2403222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403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03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损失计算模块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B68EF02-E773-4A4F-A2E2-8C68501D8A1C}"/>
                  </a:ext>
                </a:extLst>
              </p:cNvPr>
              <p:cNvSpPr txBox="1"/>
              <p:nvPr/>
            </p:nvSpPr>
            <p:spPr>
              <a:xfrm flipH="1">
                <a:off x="6959810" y="828508"/>
                <a:ext cx="5300252" cy="2853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i="1" dirty="0">
                    <a:solidFill>
                      <a:schemeClr val="bg1"/>
                    </a:solidFill>
                  </a:rPr>
                  <a:t>内容损失</a:t>
                </a:r>
                <a:endParaRPr lang="en-US" altLang="zh-CN" i="1" dirty="0">
                  <a:solidFill>
                    <a:schemeClr val="bg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</a:rPr>
                            <m:t>𝐿𝑜𝑠𝑠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</a:rPr>
                            <m:t>𝑐𝑜𝑛𝑡𝑒𝑛𝑡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1"/>
                              </a:solidFill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CN" altLang="zh-CN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zh-CN" i="1">
                              <a:solidFill>
                                <a:schemeClr val="bg1"/>
                              </a:solidFill>
                            </a:rPr>
                            <m:t>2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</a:rPr>
                            <m:t>𝑀𝑁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i="1" dirty="0">
                    <a:solidFill>
                      <a:schemeClr val="bg1"/>
                    </a:solidFill>
                  </a:rPr>
                  <a:t>内容损失</a:t>
                </a:r>
                <a:endParaRPr lang="en-US" altLang="zh-CN" i="1" dirty="0">
                  <a:solidFill>
                    <a:schemeClr val="bg1"/>
                  </a:solidFill>
                </a:endParaRPr>
              </a:p>
              <a:p>
                <a:r>
                  <a:rPr lang="en-US" altLang="zh-CN" i="1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</a:rPr>
                          <m:t>𝐿𝑜𝑠𝑠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</a:rPr>
                          <m:t>𝑠𝑡𝑦𝑙𝑒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solidFill>
                              <a:schemeClr val="bg1"/>
                            </a:solidFill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zh-CN" altLang="zh-CN" sz="2000" i="1">
                                <a:solidFill>
                                  <a:schemeClr val="bg1"/>
                                </a:solidFill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solidFill>
                                      <a:schemeClr val="bg1"/>
                                    </a:solidFill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solidFill>
                                          <a:schemeClr val="bg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solidFill>
                                          <a:schemeClr val="bg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CN" sz="2000" i="1">
                            <a:solidFill>
                              <a:schemeClr val="bg1"/>
                            </a:solidFill>
                          </a:rPr>
                          <m:t>4</m:t>
                        </m:r>
                        <m:sSup>
                          <m:sSupPr>
                            <m:ctrlPr>
                              <a:rPr lang="zh-CN" altLang="zh-CN" sz="2000" i="1">
                                <a:solidFill>
                                  <a:schemeClr val="bg1"/>
                                </a:solidFill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sz="2000" i="1">
                                <a:solidFill>
                                  <a:schemeClr val="bg1"/>
                                </a:solidFill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dirty="0"/>
              </a:p>
              <a:p>
                <a:endParaRPr lang="en-US" altLang="zh-CN" i="1" dirty="0">
                  <a:solidFill>
                    <a:schemeClr val="bg1"/>
                  </a:solidFill>
                </a:endParaRPr>
              </a:p>
              <a:p>
                <a:r>
                  <a:rPr lang="zh-CN" altLang="en-US" i="1" dirty="0">
                    <a:solidFill>
                      <a:schemeClr val="bg1"/>
                    </a:solidFill>
                  </a:rPr>
                  <a:t>总损失</a:t>
                </a:r>
                <a:endParaRPr lang="en-US" altLang="zh-CN" i="1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</a:rPr>
                          <m:t>𝐿𝑜𝑠𝑠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</a:rPr>
                          <m:t>𝑡𝑜𝑡𝑎𝑙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</a:rPr>
                      <m:t>=</m:t>
                    </m:r>
                    <m:r>
                      <a:rPr lang="en-US" altLang="zh-CN" i="1">
                        <a:solidFill>
                          <a:schemeClr val="bg1"/>
                        </a:solidFill>
                      </a:rPr>
                      <m:t>𝛼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</a:rPr>
                          <m:t>𝐿𝑜𝑠𝑠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</a:rPr>
                          <m:t>𝑐𝑜𝑛𝑡𝑒𝑛𝑡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</a:rPr>
                      <m:t>+</m:t>
                    </m:r>
                    <m:r>
                      <a:rPr lang="en-US" altLang="zh-CN" i="1">
                        <a:solidFill>
                          <a:schemeClr val="bg1"/>
                        </a:solidFill>
                      </a:rPr>
                      <m:t>𝛽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</a:rPr>
                          <m:t>𝐿𝑜𝑠𝑠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</a:rPr>
                          <m:t>𝑠𝑡𝑦𝑙𝑒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endParaRPr lang="zh-CN" altLang="zh-CN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B68EF02-E773-4A4F-A2E2-8C68501D8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59810" y="828508"/>
                <a:ext cx="5300252" cy="2853858"/>
              </a:xfrm>
              <a:prstGeom prst="rect">
                <a:avLst/>
              </a:prstGeom>
              <a:blipFill>
                <a:blip r:embed="rId4"/>
                <a:stretch>
                  <a:fillRect l="-1036" t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B976EEBC-E567-42BA-B9DF-FD408ABAE67C}"/>
              </a:ext>
            </a:extLst>
          </p:cNvPr>
          <p:cNvSpPr txBox="1"/>
          <p:nvPr/>
        </p:nvSpPr>
        <p:spPr>
          <a:xfrm flipH="1">
            <a:off x="5946725" y="5278964"/>
            <a:ext cx="4703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平方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tf.square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(tensor)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求和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tf.reduce_sum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(tensor)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转置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tf.transpose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tensor,perm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变形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tf.reshape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tensor,shape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):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E54388-42FB-4D0B-AF72-A3002F2C8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" y="869651"/>
            <a:ext cx="5925796" cy="25593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594221-F42B-4E48-A23B-23AD4BD7C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" y="3586059"/>
            <a:ext cx="4703617" cy="30399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5A5726-EACA-451F-9C5A-8E2933BF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40" y="3682366"/>
            <a:ext cx="5543390" cy="13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4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8C8D9ED-A553-46D7-811D-E9101BF6DC8F}"/>
              </a:ext>
            </a:extLst>
          </p:cNvPr>
          <p:cNvGrpSpPr/>
          <p:nvPr/>
        </p:nvGrpSpPr>
        <p:grpSpPr>
          <a:xfrm>
            <a:off x="4937298" y="-450682"/>
            <a:ext cx="2993127" cy="1279190"/>
            <a:chOff x="650680" y="1963846"/>
            <a:chExt cx="2993127" cy="1279190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D60D95A5-B928-4C89-BAE1-651E638E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1" y="1963846"/>
              <a:ext cx="878335" cy="878335"/>
            </a:xfrm>
            <a:prstGeom prst="rect">
              <a:avLst/>
            </a:prstGeom>
          </p:spPr>
        </p:pic>
        <p:sp>
          <p:nvSpPr>
            <p:cNvPr id="145" name="文本框 401">
              <a:extLst>
                <a:ext uri="{FF2B5EF4-FFF2-40B4-BE49-F238E27FC236}">
                  <a16:creationId xmlns:a16="http://schemas.microsoft.com/office/drawing/2014/main" id="{DD64E9D2-6B15-48C1-AED2-B68A21CC9B92}"/>
                </a:ext>
              </a:extLst>
            </p:cNvPr>
            <p:cNvSpPr txBox="1"/>
            <p:nvPr/>
          </p:nvSpPr>
          <p:spPr>
            <a:xfrm>
              <a:off x="650680" y="2842926"/>
              <a:ext cx="29931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04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训练模块及可视化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6EEBC-E567-42BA-B9DF-FD408ABAE67C}"/>
              </a:ext>
            </a:extLst>
          </p:cNvPr>
          <p:cNvSpPr txBox="1"/>
          <p:nvPr/>
        </p:nvSpPr>
        <p:spPr>
          <a:xfrm flipH="1">
            <a:off x="6770062" y="1187433"/>
            <a:ext cx="5421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随机生成噪声图像，梯度下降更新噪声图像。</a:t>
            </a:r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2206EA-FEDB-4083-B00A-021A15A61D7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11" y="1096318"/>
            <a:ext cx="4843689" cy="193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04B824-7843-4C0E-AE09-3DFDCF86C48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72" y="5332171"/>
            <a:ext cx="6366866" cy="101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6E86E0-5664-42DD-91E9-F006926093A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34" y="3393805"/>
            <a:ext cx="6111941" cy="134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82F6E01-50F3-40E7-B61E-B5AB79D9BE80}"/>
              </a:ext>
            </a:extLst>
          </p:cNvPr>
          <p:cNvSpPr txBox="1"/>
          <p:nvPr/>
        </p:nvSpPr>
        <p:spPr>
          <a:xfrm flipH="1">
            <a:off x="7106310" y="4033254"/>
            <a:ext cx="470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为更好地展示训练过程，实例采用了</a:t>
            </a:r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tqdm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库提示训练进度。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04DA21-AE0E-4966-8F13-7F845807944F}"/>
              </a:ext>
            </a:extLst>
          </p:cNvPr>
          <p:cNvSpPr txBox="1"/>
          <p:nvPr/>
        </p:nvSpPr>
        <p:spPr>
          <a:xfrm flipH="1">
            <a:off x="7106310" y="5024394"/>
            <a:ext cx="47036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进度条信息设置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pbar.set_postfix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(content)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进度条长度更新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pbar.update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(length)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0C4C8F-E1B7-49C4-A46C-0EE3FC5EF6AC}"/>
              </a:ext>
            </a:extLst>
          </p:cNvPr>
          <p:cNvSpPr txBox="1"/>
          <p:nvPr/>
        </p:nvSpPr>
        <p:spPr>
          <a:xfrm flipH="1">
            <a:off x="7106310" y="1740875"/>
            <a:ext cx="4703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计算导数</a:t>
            </a:r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tf.GradientTape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():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计算梯度</a:t>
            </a:r>
            <a:endParaRPr lang="en-US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tf.GradientTape.gradient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target,source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 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更新梯度</a:t>
            </a:r>
            <a:endParaRPr lang="en-GB" altLang="zh-CN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apply_gradients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en-GB" altLang="zh-CN" sz="2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grads_and_vars</a:t>
            </a:r>
            <a:r>
              <a:rPr lang="en-GB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88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2019科技渐变风大学生就业指导PPT模板"/>
</p:tagLst>
</file>

<file path=ppt/theme/theme1.xml><?xml version="1.0" encoding="utf-8"?>
<a:theme xmlns:a="http://schemas.openxmlformats.org/drawingml/2006/main" name="千库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Office PowerPoint</Application>
  <PresentationFormat>宽屏</PresentationFormat>
  <Paragraphs>73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思源黑体 CN Bold</vt:lpstr>
      <vt:lpstr>Arial</vt:lpstr>
      <vt:lpstr>Calibri</vt:lpstr>
      <vt:lpstr>思源黑体 CN Light</vt:lpstr>
      <vt:lpstr>微软雅黑</vt:lpstr>
      <vt:lpstr>千库网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2019科技渐变风大学生就业指导PPT模板</dc:title>
  <dc:subject>哎呀小小草</dc:subject>
  <dc:creator>哎呀小小草</dc:creator>
  <cp:keywords>https:/800sucai.taobao.com</cp:keywords>
  <dc:description>https://800sucai.taobao.com</dc:description>
  <cp:lastModifiedBy>Ro Ro</cp:lastModifiedBy>
  <cp:revision>178</cp:revision>
  <dcterms:created xsi:type="dcterms:W3CDTF">2014-10-10T13:52:00Z</dcterms:created>
  <dcterms:modified xsi:type="dcterms:W3CDTF">2020-12-26T08:02:29Z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